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9" r:id="rId1"/>
  </p:sldMasterIdLst>
  <p:notesMasterIdLst>
    <p:notesMasterId r:id="rId6"/>
  </p:notesMasterIdLst>
  <p:sldIdLst>
    <p:sldId id="256" r:id="rId2"/>
    <p:sldId id="257" r:id="rId3"/>
    <p:sldId id="341" r:id="rId4"/>
    <p:sldId id="342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38085-440D-478E-9008-DF76410B654A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BD04DF-4F4F-4E9B-A4A4-7CB8A6285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007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713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384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789524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9673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01869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2416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0624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374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009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913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314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569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406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8458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291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038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535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0" r:id="rId1"/>
    <p:sldLayoutId id="2147484001" r:id="rId2"/>
    <p:sldLayoutId id="2147484002" r:id="rId3"/>
    <p:sldLayoutId id="2147484003" r:id="rId4"/>
    <p:sldLayoutId id="2147484004" r:id="rId5"/>
    <p:sldLayoutId id="2147484005" r:id="rId6"/>
    <p:sldLayoutId id="2147484006" r:id="rId7"/>
    <p:sldLayoutId id="2147484007" r:id="rId8"/>
    <p:sldLayoutId id="2147484008" r:id="rId9"/>
    <p:sldLayoutId id="2147484009" r:id="rId10"/>
    <p:sldLayoutId id="2147484010" r:id="rId11"/>
    <p:sldLayoutId id="2147484011" r:id="rId12"/>
    <p:sldLayoutId id="2147484012" r:id="rId13"/>
    <p:sldLayoutId id="2147484013" r:id="rId14"/>
    <p:sldLayoutId id="2147484014" r:id="rId15"/>
    <p:sldLayoutId id="214748401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12776"/>
            <a:ext cx="7772400" cy="259228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ГИС </a:t>
            </a:r>
            <a:r>
              <a:rPr lang="ru-RU" sz="3600" b="1" dirty="0">
                <a:solidFill>
                  <a:srgbClr val="0070C0"/>
                </a:solidFill>
              </a:rPr>
              <a:t>«Сетевой </a:t>
            </a:r>
            <a:r>
              <a:rPr lang="ru-RU" sz="3600" b="1" dirty="0" err="1">
                <a:solidFill>
                  <a:srgbClr val="0070C0"/>
                </a:solidFill>
              </a:rPr>
              <a:t>город.Образование</a:t>
            </a:r>
            <a:r>
              <a:rPr lang="ru-RU" sz="3600" b="1" dirty="0">
                <a:solidFill>
                  <a:srgbClr val="0070C0"/>
                </a:solidFill>
              </a:rPr>
              <a:t>» на начало </a:t>
            </a:r>
            <a:r>
              <a:rPr lang="ru-RU" sz="3600" b="1" dirty="0" smtClean="0">
                <a:solidFill>
                  <a:srgbClr val="0070C0"/>
                </a:solidFill>
              </a:rPr>
              <a:t>2026/2027 </a:t>
            </a:r>
            <a:r>
              <a:rPr lang="ru-RU" sz="3600" b="1" dirty="0">
                <a:solidFill>
                  <a:srgbClr val="0070C0"/>
                </a:solidFill>
              </a:rPr>
              <a:t>учебного года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endParaRPr lang="ru-RU" sz="1800" dirty="0">
              <a:solidFill>
                <a:schemeClr val="tx2">
                  <a:lumMod val="75000"/>
                </a:schemeClr>
              </a:solidFill>
            </a:endParaRPr>
          </a:p>
          <a:p>
            <a:pPr algn="r"/>
            <a:endParaRPr lang="ru-RU" sz="1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1189037" cy="112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32321"/>
            <a:ext cx="487680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94989"/>
            <a:ext cx="1470025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6530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4019"/>
            <a:ext cx="6589199" cy="1280890"/>
          </a:xfrm>
        </p:spPr>
        <p:txBody>
          <a:bodyPr/>
          <a:lstStyle/>
          <a:p>
            <a:r>
              <a:rPr lang="ru-RU" b="1" dirty="0"/>
              <a:t>Нормативные документы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5" y="1294909"/>
            <a:ext cx="8066856" cy="4616313"/>
          </a:xfrm>
        </p:spPr>
        <p:txBody>
          <a:bodyPr>
            <a:normAutofit fontScale="70000" lnSpcReduction="20000"/>
          </a:bodyPr>
          <a:lstStyle/>
          <a:p>
            <a:r>
              <a:rPr lang="ru-RU" sz="2600" dirty="0">
                <a:solidFill>
                  <a:schemeClr val="tx1"/>
                </a:solidFill>
              </a:rPr>
              <a:t>1.	Федеральный закон «Об образовании в Российской Федерации» от 29.12.2012 N 273-ФЗ»;</a:t>
            </a:r>
          </a:p>
          <a:p>
            <a:r>
              <a:rPr lang="ru-RU" sz="2600" dirty="0">
                <a:solidFill>
                  <a:schemeClr val="tx1"/>
                </a:solidFill>
              </a:rPr>
              <a:t>2.	Приказ Министерства просвещения Российской Федерации от 02.09.2020 № 458 «Об утверждении порядка приёма на обучение по образовательным программам начального общего, основного общего и среднего общего образования» (с изменениями от </a:t>
            </a:r>
            <a:r>
              <a:rPr lang="ru-RU" sz="2600" dirty="0" smtClean="0">
                <a:solidFill>
                  <a:schemeClr val="tx1"/>
                </a:solidFill>
              </a:rPr>
              <a:t>08.10.2025 </a:t>
            </a:r>
            <a:r>
              <a:rPr lang="ru-RU" sz="2600" dirty="0">
                <a:solidFill>
                  <a:schemeClr val="tx1"/>
                </a:solidFill>
              </a:rPr>
              <a:t>№ </a:t>
            </a:r>
            <a:r>
              <a:rPr lang="ru-RU" sz="2600" dirty="0" smtClean="0">
                <a:solidFill>
                  <a:schemeClr val="tx1"/>
                </a:solidFill>
              </a:rPr>
              <a:t>727 касается приема иностранных граждан);</a:t>
            </a:r>
            <a:endParaRPr lang="ru-RU" sz="2600" dirty="0">
              <a:solidFill>
                <a:schemeClr val="tx1"/>
              </a:solidFill>
            </a:endParaRPr>
          </a:p>
          <a:p>
            <a:r>
              <a:rPr lang="ru-RU" sz="2600" dirty="0">
                <a:solidFill>
                  <a:schemeClr val="tx1"/>
                </a:solidFill>
              </a:rPr>
              <a:t>3. Приказ Министерства просвещения Российской Федерации от 06.04.2023 № 240 «Об утверждении порядка и условий осуществления перевода обучающихся из одной организации, осуществляющей образовательную деятельность по образовательным программам начального общего, основного общего и среднего общего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направленности» (с изменениями от </a:t>
            </a:r>
            <a:r>
              <a:rPr lang="ru-RU" sz="2600" dirty="0" smtClean="0">
                <a:solidFill>
                  <a:schemeClr val="tx1"/>
                </a:solidFill>
              </a:rPr>
              <a:t>17.02.2025 </a:t>
            </a:r>
            <a:r>
              <a:rPr lang="ru-RU" sz="2600" dirty="0">
                <a:solidFill>
                  <a:schemeClr val="tx1"/>
                </a:solidFill>
              </a:rPr>
              <a:t>№ </a:t>
            </a:r>
            <a:r>
              <a:rPr lang="ru-RU" sz="2600" dirty="0" smtClean="0">
                <a:solidFill>
                  <a:schemeClr val="tx1"/>
                </a:solidFill>
              </a:rPr>
              <a:t>108);</a:t>
            </a:r>
            <a:endParaRPr lang="ru-RU" sz="2600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230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5226"/>
            <a:ext cx="8568952" cy="615462"/>
          </a:xfrm>
        </p:spPr>
        <p:txBody>
          <a:bodyPr>
            <a:normAutofit/>
          </a:bodyPr>
          <a:lstStyle/>
          <a:p>
            <a:r>
              <a:rPr lang="ru-RU" sz="1600" b="1" dirty="0" smtClean="0"/>
              <a:t>Чек-лист готовности к учебному году 2026-2027:</a:t>
            </a:r>
            <a:endParaRPr lang="ru-RU" sz="1600" b="1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043608" y="260648"/>
            <a:ext cx="7992888" cy="64087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До 01.09.2026!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chemeClr val="tx1"/>
                </a:solidFill>
              </a:rPr>
              <a:t>Итоговые оценки должны быть выставлены всем ученикам в том числе и по модулю внеурочной деятельности (зачёт/не зачёт), обратить внимание на медалистов!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chemeClr val="tx1"/>
                </a:solidFill>
              </a:rPr>
              <a:t>Открыть 2026/2027 учебный год, (кто не открыл);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chemeClr val="tx1"/>
                </a:solidFill>
              </a:rPr>
              <a:t>Перевести </a:t>
            </a:r>
            <a:r>
              <a:rPr lang="ru-RU" b="1" dirty="0">
                <a:solidFill>
                  <a:schemeClr val="tx1"/>
                </a:solidFill>
              </a:rPr>
              <a:t>учащихся на следующий учебный </a:t>
            </a:r>
            <a:r>
              <a:rPr lang="ru-RU" b="1" dirty="0" smtClean="0">
                <a:solidFill>
                  <a:schemeClr val="tx1"/>
                </a:solidFill>
              </a:rPr>
              <a:t>год;</a:t>
            </a:r>
            <a:endParaRPr lang="ru-RU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chemeClr val="tx1"/>
                </a:solidFill>
              </a:rPr>
              <a:t> Выпустить будущих первоклассников из дошкольных учреждений до 31.08.2026г</a:t>
            </a:r>
            <a:r>
              <a:rPr lang="ru-RU" b="1" dirty="0">
                <a:solidFill>
                  <a:schemeClr val="tx1"/>
                </a:solidFill>
              </a:rPr>
              <a:t>;</a:t>
            </a:r>
            <a:endParaRPr lang="ru-RU" b="1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chemeClr val="tx1"/>
                </a:solidFill>
              </a:rPr>
              <a:t>Перевести все заявления о приёме в школу в конечный статус (зачислен/отказ/отозвано), издание приказа о зачислении в ГИС СГО;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chemeClr val="tx1"/>
                </a:solidFill>
              </a:rPr>
              <a:t>Заполнить расписание на триместр или год (временное или постоянное);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chemeClr val="tx1"/>
                </a:solidFill>
              </a:rPr>
              <a:t>Подготовить, выверить и загрузить все КТП с </a:t>
            </a:r>
            <a:r>
              <a:rPr lang="ru-RU" b="1" dirty="0" err="1" smtClean="0">
                <a:solidFill>
                  <a:schemeClr val="tx1"/>
                </a:solidFill>
              </a:rPr>
              <a:t>д.з</a:t>
            </a:r>
            <a:r>
              <a:rPr lang="ru-RU" b="1" dirty="0" smtClean="0">
                <a:solidFill>
                  <a:schemeClr val="tx1"/>
                </a:solidFill>
              </a:rPr>
              <a:t>. на учебный год учителям предметникам;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chemeClr val="tx1"/>
                </a:solidFill>
              </a:rPr>
              <a:t>Контролировать заполнение карточек пришкольных лагерей;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С 01.09.2026!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rgbClr val="FF0000"/>
                </a:solidFill>
              </a:rPr>
              <a:t>01.09.2026 закрыть старый 2025-2026 учебный год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chemeClr val="tx1"/>
                </a:solidFill>
              </a:rPr>
              <a:t>Контролировать внесение учителями в течение всего года и каждого триместра тем уроков и </a:t>
            </a:r>
            <a:r>
              <a:rPr lang="ru-RU" b="1" dirty="0" smtClean="0">
                <a:solidFill>
                  <a:srgbClr val="C00000"/>
                </a:solidFill>
              </a:rPr>
              <a:t>домашнее задание </a:t>
            </a:r>
            <a:r>
              <a:rPr lang="ru-RU" b="1" dirty="0" smtClean="0">
                <a:solidFill>
                  <a:schemeClr val="tx1"/>
                </a:solidFill>
              </a:rPr>
              <a:t>из КТП (при необходимости с редактированием), отслеживать </a:t>
            </a:r>
            <a:r>
              <a:rPr lang="ru-RU" b="1" dirty="0" smtClean="0">
                <a:solidFill>
                  <a:srgbClr val="C00000"/>
                </a:solidFill>
              </a:rPr>
              <a:t>выставление текущих оценок </a:t>
            </a:r>
            <a:r>
              <a:rPr lang="ru-RU" b="1" dirty="0" smtClean="0">
                <a:solidFill>
                  <a:schemeClr val="tx1"/>
                </a:solidFill>
              </a:rPr>
              <a:t>ученикам, следить за качеством заполнения </a:t>
            </a:r>
            <a:r>
              <a:rPr lang="ru-RU" b="1" dirty="0" smtClean="0">
                <a:solidFill>
                  <a:srgbClr val="C00000"/>
                </a:solidFill>
              </a:rPr>
              <a:t>карточки пришкольного лагеря</a:t>
            </a:r>
            <a:r>
              <a:rPr lang="ru-RU" b="1" dirty="0" smtClean="0">
                <a:solidFill>
                  <a:schemeClr val="tx1"/>
                </a:solidFill>
              </a:rPr>
              <a:t>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chemeClr val="tx1"/>
                </a:solidFill>
              </a:rPr>
              <a:t>Контролировать полноту и достоверность внесенных данных по ученикам, родителям, педагогам.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chemeClr val="tx1"/>
                </a:solidFill>
              </a:rPr>
              <a:t>До 15.09.2026 завершить работу с выверкой персональных данных по учащимся и  их родителям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3766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340768"/>
            <a:ext cx="84969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До 01.09.2026!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dirty="0" smtClean="0"/>
              <a:t>Проверить наличие старых </a:t>
            </a:r>
            <a:r>
              <a:rPr lang="en-US" b="1" dirty="0" err="1" smtClean="0"/>
              <a:t>ViPNet</a:t>
            </a:r>
            <a:r>
              <a:rPr lang="en-US" b="1" dirty="0" smtClean="0"/>
              <a:t>-</a:t>
            </a:r>
            <a:r>
              <a:rPr lang="ru-RU" b="1" dirty="0" smtClean="0"/>
              <a:t>клиентов</a:t>
            </a:r>
            <a:r>
              <a:rPr lang="en-US" b="1" dirty="0" smtClean="0"/>
              <a:t> </a:t>
            </a:r>
            <a:r>
              <a:rPr lang="ru-RU" b="1" dirty="0" smtClean="0"/>
              <a:t>сети №4584  в подведомственных организациях (версии 3.2, 4.3);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dirty="0" smtClean="0"/>
              <a:t>Проконтролировать обновление</a:t>
            </a:r>
            <a:r>
              <a:rPr lang="ru-RU" b="1" dirty="0"/>
              <a:t> старых </a:t>
            </a:r>
            <a:r>
              <a:rPr lang="en-US" b="1" dirty="0" err="1"/>
              <a:t>ViPNet</a:t>
            </a:r>
            <a:r>
              <a:rPr lang="en-US" b="1" dirty="0"/>
              <a:t>-</a:t>
            </a:r>
            <a:r>
              <a:rPr lang="ru-RU" b="1" dirty="0"/>
              <a:t>клиентов</a:t>
            </a:r>
            <a:r>
              <a:rPr lang="en-US" b="1" dirty="0"/>
              <a:t> </a:t>
            </a:r>
            <a:r>
              <a:rPr lang="ru-RU" b="1" dirty="0"/>
              <a:t>сети №</a:t>
            </a:r>
            <a:r>
              <a:rPr lang="ru-RU" b="1" dirty="0" smtClean="0"/>
              <a:t>4584 до версии 4.5.3 (65211);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dirty="0" smtClean="0"/>
              <a:t>Проинформировать подведомственные образовательные организации о работе модуля «Навигатор» ГИС СГО только через </a:t>
            </a:r>
            <a:r>
              <a:rPr lang="en-US" b="1" dirty="0" err="1" smtClean="0"/>
              <a:t>ViPNet</a:t>
            </a:r>
            <a:r>
              <a:rPr lang="ru-RU" b="1" dirty="0" smtClean="0"/>
              <a:t> с 01.09.2026г.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-19713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Чек-лист готовности к </a:t>
            </a:r>
            <a:r>
              <a:rPr lang="ru-RU" b="1" dirty="0" smtClean="0"/>
              <a:t>учебному году </a:t>
            </a:r>
            <a:r>
              <a:rPr lang="ru-RU" b="1" dirty="0"/>
              <a:t>2026-2027: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4292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4914</TotalTime>
  <Words>261</Words>
  <Application>Microsoft Office PowerPoint</Application>
  <PresentationFormat>Экран (4:3)</PresentationFormat>
  <Paragraphs>27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Century Gothic</vt:lpstr>
      <vt:lpstr>Wingdings</vt:lpstr>
      <vt:lpstr>Wingdings 3</vt:lpstr>
      <vt:lpstr>Легкий дым</vt:lpstr>
      <vt:lpstr>ГИС «Сетевой город.Образование» на начало 2026/2027 учебного года</vt:lpstr>
      <vt:lpstr>Нормативные документы</vt:lpstr>
      <vt:lpstr>Чек-лист готовности к учебному году 2026-2027: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Приёмная кампания записи в 10 класс в общеобразовательных организациях Ульяновской области на 2024/2025 учебный год</dc:title>
  <dc:creator>User</dc:creator>
  <cp:lastModifiedBy>Ksu</cp:lastModifiedBy>
  <cp:revision>232</cp:revision>
  <dcterms:created xsi:type="dcterms:W3CDTF">2024-06-10T10:38:13Z</dcterms:created>
  <dcterms:modified xsi:type="dcterms:W3CDTF">2026-08-14T03:33:55Z</dcterms:modified>
</cp:coreProperties>
</file>